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64" r:id="rId12"/>
    <p:sldId id="265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CB5A-4EB6-492F-A223-40DBFF948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3EC6A-C90C-416C-BF25-FD57E6123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CD272-9DED-49C2-9AFE-11808574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90EF9-DDF6-433C-9EF6-7AD7BC04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9878E-7F08-41FD-A6F5-C83A85CA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AEBB-D3F0-43BE-B635-716C4CB0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83B8E-0885-44E8-AB45-4F8A1F77B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D815-B639-40B4-8DF7-065FA3F2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078A5-1263-4555-8D85-FC8FCC08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529B3-6C7E-4A48-AC4E-7C019A05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4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C2EB43-7F39-4768-822A-F8EFDD623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130FD-7CC0-4FAB-A0D2-6DAE7F71B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E640E-1FA1-4B09-8150-6627143C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AE05F-4EC9-4A51-BC5F-6C5D8350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65CA7-506A-45DD-AD4B-BFA60784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D357-6FE1-4FFD-8F34-4A6356E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814F8-C164-4C88-9947-30B4299D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B334-668A-4531-9EF1-CA75A0EA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B9331-C6A6-49FB-B120-5F5AD26A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8D4A-D169-412F-BF21-8207EF2B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329-FC26-4295-BAD8-A6FD1894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7B264-0875-47D9-AE22-C639EAC63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2D5A1-75B2-4AB3-A389-4E67EFAE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8BA4-177C-4D14-8F8B-C279BC3A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E44F1-EF19-4E88-BE0E-4473F333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7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5C31-3787-42C8-9222-590E9AB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016F-CDD8-4450-B4CE-F70E62F5B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28B93-A30A-4CB6-AB8A-42C777F8C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07C97-D2D3-499D-9173-6DD2E913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1423D-D62C-4EB1-8F09-271B90B5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AA578-2EB7-423C-865C-617AE4F9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0CFE-5728-4E0B-B699-68535970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47249-806A-43D7-BCBE-FD9B01C23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EA0DA-7CFC-40E9-818A-4C08A9D28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9FB46-B9F5-412D-A3CE-D20E837AB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09659-7308-497D-924E-F1E44862C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350B20-7EDE-4852-9F28-1EC6510A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D1F2C-9EC0-42DD-A781-F942421E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46164-F795-41AB-93FE-1ADDEA9A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4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BF6A-5663-4AA1-B33E-F1F83FB8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EEC3-5A0D-49CE-9B99-B0422861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3BB20-3A7C-44C5-AB7D-921DB23A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AEC39-A765-41BF-809D-782B37CB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3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E217A-3E0A-4580-8E90-9BDCA023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0078F-978A-477B-8F5D-C004B9985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AB964-BA73-4A3A-9BCE-4D607D39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420E-7768-49EA-8EA0-6EE87840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9236E-0C4D-41A8-A309-4C751AF6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EEA09-98B3-40A6-B1E0-CCECCE323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75215-5E1D-4EFC-B47A-CEF06A11C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C185F-DCBF-476D-AACC-116E13A7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3839A-4876-4430-B956-132E6CD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1D0B-F2CF-483A-ABA5-593440C14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709A-C144-4515-A4E0-9B392C475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9845A-2BFB-4883-9496-6956A5E12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81B3F-6DDE-4205-BBC7-DC81B8C5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07959-63A6-4782-9FF0-A15FD4E7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7DD9D-8D0F-477E-80EC-DE0F4EF0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7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D176D-9A5F-4396-B40A-73446648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2A86A-4154-4DC4-99E6-B368F10B9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79471-B500-4B62-8C23-C4C705E05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2BEF4-3F1F-44C8-A200-EC95A16B761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24120-7BE6-4CF5-95FF-9C857F76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52EB-919B-466B-94E1-2A87CE63A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2857D-5075-460B-9B9C-1896205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9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7458-7C9C-4FDC-84C1-36BE109AC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Assessing VOIP Quality </a:t>
            </a:r>
            <a:br>
              <a:rPr lang="en-US" b="1" dirty="0"/>
            </a:br>
            <a:r>
              <a:rPr lang="en-US" b="1" dirty="0"/>
              <a:t>Deep Learning Approach</a:t>
            </a:r>
            <a:br>
              <a:rPr lang="en-US" b="1" dirty="0"/>
            </a:br>
            <a:r>
              <a:rPr lang="en-US" sz="4900" b="1" dirty="0"/>
              <a:t>Allen Ansari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4BF5C-83FE-4942-B0AE-95EB82A1C7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Intensive Capstone Project, Sep 2020 Cohort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61EDBA-56F8-42F8-A74A-1F3248C5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4254984"/>
            <a:ext cx="2638425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49E54-5347-42D0-B108-327CD2510BE1}"/>
              </a:ext>
            </a:extLst>
          </p:cNvPr>
          <p:cNvSpPr txBox="1"/>
          <p:nvPr/>
        </p:nvSpPr>
        <p:spPr>
          <a:xfrm>
            <a:off x="233569" y="4929809"/>
            <a:ext cx="327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  <a:ea typeface="+mj-ea"/>
                <a:cs typeface="+mj-cs"/>
              </a:rPr>
              <a:t>Thanks to Springboard Mentor</a:t>
            </a:r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9F946AD-104E-4B9C-AC53-3410618BB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75" y="5349875"/>
            <a:ext cx="829089" cy="1105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758A09-D558-474B-BA21-D034D243E03A}"/>
              </a:ext>
            </a:extLst>
          </p:cNvPr>
          <p:cNvSpPr txBox="1"/>
          <p:nvPr/>
        </p:nvSpPr>
        <p:spPr>
          <a:xfrm>
            <a:off x="485495" y="6473024"/>
            <a:ext cx="277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/>
              </a:rPr>
              <a:t>Blake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/>
              </a:rPr>
              <a:t>Arensdorf</a:t>
            </a:r>
            <a:r>
              <a:rPr lang="en-US" b="0" i="0" dirty="0">
                <a:solidFill>
                  <a:srgbClr val="000000"/>
                </a:solidFill>
                <a:effectLst/>
                <a:latin typeface="Roboto"/>
              </a:rPr>
              <a:t>, Amazon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7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8A9E-8B96-4C6A-94E0-84BE49EA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Feature 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03C5-33DF-4168-853B-175B87A57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spectral magnitude of the STFT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Spectrogram of the STFT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Mel-Spectrogram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Constant-Q transforms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Mel Frequency Cepstral Coefficients (MFCCs)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1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0C86-CEF7-4820-97CA-2D774D0D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0810-2C50-4F31-8982-50E09B9E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Max Pooling</a:t>
            </a:r>
          </a:p>
          <a:p>
            <a:r>
              <a:rPr lang="en-US" dirty="0"/>
              <a:t> Spatial Dropout</a:t>
            </a:r>
          </a:p>
        </p:txBody>
      </p:sp>
    </p:spTree>
    <p:extLst>
      <p:ext uri="{BB962C8B-B14F-4D97-AF65-F5344CB8AC3E}">
        <p14:creationId xmlns:p14="http://schemas.microsoft.com/office/powerpoint/2010/main" val="400850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76D6-ED08-4167-AFD6-CA6828EB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BCA4DF-BF3C-4C66-9177-319F306A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8" y="1754748"/>
            <a:ext cx="2689180" cy="3266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F62F5A-846B-49D6-8EFE-482E4EB9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83" y="1869088"/>
            <a:ext cx="3605417" cy="3527860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C77754C-D839-4CB5-80F6-BC98CE588A9B}"/>
              </a:ext>
            </a:extLst>
          </p:cNvPr>
          <p:cNvCxnSpPr/>
          <p:nvPr/>
        </p:nvCxnSpPr>
        <p:spPr>
          <a:xfrm flipV="1">
            <a:off x="3235187" y="1977887"/>
            <a:ext cx="3776870" cy="290719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8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8E34-A2A0-4F78-832D-087E6239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03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1A963E-775F-4FAD-B07F-CF09FF64899A}"/>
              </a:ext>
            </a:extLst>
          </p:cNvPr>
          <p:cNvSpPr/>
          <p:nvPr/>
        </p:nvSpPr>
        <p:spPr>
          <a:xfrm>
            <a:off x="6410325" y="1423989"/>
            <a:ext cx="2600325" cy="39243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DA6FD5B-AA29-4BA8-8860-F4EFF3908251}"/>
              </a:ext>
            </a:extLst>
          </p:cNvPr>
          <p:cNvSpPr/>
          <p:nvPr/>
        </p:nvSpPr>
        <p:spPr>
          <a:xfrm>
            <a:off x="4333875" y="1752601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D722BCF-84BC-4F0B-9696-6F5354AE3FF7}"/>
              </a:ext>
            </a:extLst>
          </p:cNvPr>
          <p:cNvSpPr/>
          <p:nvPr/>
        </p:nvSpPr>
        <p:spPr>
          <a:xfrm>
            <a:off x="4345782" y="2431259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45FBBDA-2BB0-4939-97DC-070DF3D93218}"/>
              </a:ext>
            </a:extLst>
          </p:cNvPr>
          <p:cNvSpPr/>
          <p:nvPr/>
        </p:nvSpPr>
        <p:spPr>
          <a:xfrm>
            <a:off x="4360069" y="3159920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5BA3910-945E-456F-A890-74AEB5ED2439}"/>
              </a:ext>
            </a:extLst>
          </p:cNvPr>
          <p:cNvSpPr/>
          <p:nvPr/>
        </p:nvSpPr>
        <p:spPr>
          <a:xfrm>
            <a:off x="4345782" y="3913260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72B8C-D2CB-4873-A99B-05199EFD0AC8}"/>
              </a:ext>
            </a:extLst>
          </p:cNvPr>
          <p:cNvSpPr txBox="1"/>
          <p:nvPr/>
        </p:nvSpPr>
        <p:spPr>
          <a:xfrm>
            <a:off x="766763" y="1792070"/>
            <a:ext cx="383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spectral magnitude of the STFT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7ADD1E-56E3-49E6-B730-B4A1619A6F3B}"/>
              </a:ext>
            </a:extLst>
          </p:cNvPr>
          <p:cNvSpPr txBox="1"/>
          <p:nvPr/>
        </p:nvSpPr>
        <p:spPr>
          <a:xfrm>
            <a:off x="1123949" y="2509630"/>
            <a:ext cx="383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Spectrogram of the STFT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F63DA0-B836-457E-9285-EFED66B3180D}"/>
              </a:ext>
            </a:extLst>
          </p:cNvPr>
          <p:cNvSpPr txBox="1"/>
          <p:nvPr/>
        </p:nvSpPr>
        <p:spPr>
          <a:xfrm>
            <a:off x="1471612" y="3211445"/>
            <a:ext cx="383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Mel-Spectrogram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0AB462-35D5-4781-A3CA-C8463D268841}"/>
              </a:ext>
            </a:extLst>
          </p:cNvPr>
          <p:cNvSpPr txBox="1"/>
          <p:nvPr/>
        </p:nvSpPr>
        <p:spPr>
          <a:xfrm>
            <a:off x="1252538" y="3924837"/>
            <a:ext cx="383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Constant-Q transforms</a:t>
            </a:r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E284D30-574D-4ACA-8D5D-C3EEB19DC1EB}"/>
              </a:ext>
            </a:extLst>
          </p:cNvPr>
          <p:cNvSpPr/>
          <p:nvPr/>
        </p:nvSpPr>
        <p:spPr>
          <a:xfrm>
            <a:off x="4333875" y="4575069"/>
            <a:ext cx="2024062" cy="452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8B56E-9BAE-4AA1-B459-68A4C2AEBB01}"/>
              </a:ext>
            </a:extLst>
          </p:cNvPr>
          <p:cNvSpPr txBox="1"/>
          <p:nvPr/>
        </p:nvSpPr>
        <p:spPr>
          <a:xfrm>
            <a:off x="1066800" y="4575069"/>
            <a:ext cx="3128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Mel Frequency Cepstral Coefficients (MFCCs)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5983D6-87D5-4D8E-BBF4-E164C2702C3C}"/>
              </a:ext>
            </a:extLst>
          </p:cNvPr>
          <p:cNvSpPr txBox="1"/>
          <p:nvPr/>
        </p:nvSpPr>
        <p:spPr>
          <a:xfrm>
            <a:off x="9911798" y="3182422"/>
            <a:ext cx="881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0.7443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B30BAF-AB9C-41FB-9BD1-3BB57F949972}"/>
              </a:ext>
            </a:extLst>
          </p:cNvPr>
          <p:cNvSpPr/>
          <p:nvPr/>
        </p:nvSpPr>
        <p:spPr>
          <a:xfrm>
            <a:off x="9010650" y="3140870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848EE39A-C3A0-4B1A-BBB5-5DF52F7EE3E1}"/>
              </a:ext>
            </a:extLst>
          </p:cNvPr>
          <p:cNvSpPr/>
          <p:nvPr/>
        </p:nvSpPr>
        <p:spPr>
          <a:xfrm>
            <a:off x="9010650" y="3841732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72C752F-E329-4BFE-8887-CC0E3A86DA0C}"/>
              </a:ext>
            </a:extLst>
          </p:cNvPr>
          <p:cNvSpPr/>
          <p:nvPr/>
        </p:nvSpPr>
        <p:spPr>
          <a:xfrm>
            <a:off x="9010650" y="2414381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0235C9D-32EA-4DD0-BD87-4F70800ABA8E}"/>
              </a:ext>
            </a:extLst>
          </p:cNvPr>
          <p:cNvSpPr/>
          <p:nvPr/>
        </p:nvSpPr>
        <p:spPr>
          <a:xfrm>
            <a:off x="9010650" y="1769478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252B23F-E122-454A-8014-0FD7151EA658}"/>
              </a:ext>
            </a:extLst>
          </p:cNvPr>
          <p:cNvSpPr/>
          <p:nvPr/>
        </p:nvSpPr>
        <p:spPr>
          <a:xfrm>
            <a:off x="9023799" y="4575068"/>
            <a:ext cx="819148" cy="45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A99B29-71B2-4E2A-8E06-1D3F1F4979C3}"/>
              </a:ext>
            </a:extLst>
          </p:cNvPr>
          <p:cNvSpPr txBox="1"/>
          <p:nvPr/>
        </p:nvSpPr>
        <p:spPr>
          <a:xfrm>
            <a:off x="9911798" y="1752601"/>
            <a:ext cx="853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0.4645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87D222-5843-4753-AB41-725E6EEAF295}"/>
              </a:ext>
            </a:extLst>
          </p:cNvPr>
          <p:cNvSpPr txBox="1"/>
          <p:nvPr/>
        </p:nvSpPr>
        <p:spPr>
          <a:xfrm>
            <a:off x="9889434" y="3913260"/>
            <a:ext cx="89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0.3922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F49463-FD78-4E95-9D1D-529AC99DC59F}"/>
              </a:ext>
            </a:extLst>
          </p:cNvPr>
          <p:cNvSpPr txBox="1"/>
          <p:nvPr/>
        </p:nvSpPr>
        <p:spPr>
          <a:xfrm>
            <a:off x="9911798" y="2436540"/>
            <a:ext cx="923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0.9836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A187BD-52FC-4942-9A17-8DC3CB16BF5D}"/>
              </a:ext>
            </a:extLst>
          </p:cNvPr>
          <p:cNvSpPr txBox="1"/>
          <p:nvPr/>
        </p:nvSpPr>
        <p:spPr>
          <a:xfrm>
            <a:off x="9924221" y="4597199"/>
            <a:ext cx="898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0.8712</a:t>
            </a:r>
          </a:p>
        </p:txBody>
      </p:sp>
    </p:spTree>
    <p:extLst>
      <p:ext uri="{BB962C8B-B14F-4D97-AF65-F5344CB8AC3E}">
        <p14:creationId xmlns:p14="http://schemas.microsoft.com/office/powerpoint/2010/main" val="393485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9352-9B0E-437C-AF54-E2250CB5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EACA4-B488-4C46-9DA4-7BDCB498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1969132"/>
          </a:xfrm>
        </p:spPr>
        <p:txBody>
          <a:bodyPr anchor="t">
            <a:norm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The Constant-Q transforms had better result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Larger data may help to reduce error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Having packet loss or jitter data improve the result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CC332-BA40-4BF6-8FE2-B5592512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3" y="1391563"/>
            <a:ext cx="4383935" cy="23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3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543D16-A941-4683-A29A-F5F909E5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798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A75B-3D3C-41E3-A56B-38F9AD61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AB440-1565-42B9-9135-A870A9F70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</a:t>
            </a:r>
          </a:p>
          <a:p>
            <a:r>
              <a:rPr lang="en-US" dirty="0"/>
              <a:t>Who might care?</a:t>
            </a:r>
          </a:p>
          <a:p>
            <a:r>
              <a:rPr lang="en-US" dirty="0"/>
              <a:t>Factors affecting Call Quality</a:t>
            </a:r>
          </a:p>
          <a:p>
            <a:r>
              <a:rPr lang="en-US" dirty="0"/>
              <a:t>Data Information</a:t>
            </a:r>
          </a:p>
          <a:p>
            <a:r>
              <a:rPr lang="en-US" dirty="0"/>
              <a:t>Data Wrangling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2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0FF47-ABF6-4827-8D42-84721A94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2FB8A-F660-4DC2-AB25-E9C62DA6B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MOS is expressed in one number, from 1 to 5, 1 being the worst and 5 the best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MOS is quite subjective, as it is based on figures that result from what is perceived by people during tests.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Need new method to predict MOS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DFA63-5BB4-40BB-B07C-04478B88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33" y="837579"/>
            <a:ext cx="5687667" cy="56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8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C94264-3734-4C03-8937-6DA015156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96F94-4464-4158-AD1F-247CA5D0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051" y="896112"/>
            <a:ext cx="5235110" cy="1461778"/>
          </a:xfrm>
        </p:spPr>
        <p:txBody>
          <a:bodyPr>
            <a:normAutofit/>
          </a:bodyPr>
          <a:lstStyle/>
          <a:p>
            <a:r>
              <a:rPr lang="en-US" sz="4000" b="1" dirty="0"/>
              <a:t>Who might care?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53FE82-935D-4023-B44D-BD36E394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435548"/>
            <a:ext cx="5604406" cy="6056376"/>
          </a:xfrm>
          <a:custGeom>
            <a:avLst/>
            <a:gdLst>
              <a:gd name="connsiteX0" fmla="*/ 3711556 w 5604406"/>
              <a:gd name="connsiteY0" fmla="*/ 4579520 h 6056376"/>
              <a:gd name="connsiteX1" fmla="*/ 4416614 w 5604406"/>
              <a:gd name="connsiteY1" fmla="*/ 4579520 h 6056376"/>
              <a:gd name="connsiteX2" fmla="*/ 4517336 w 5604406"/>
              <a:gd name="connsiteY2" fmla="*/ 4637144 h 6056376"/>
              <a:gd name="connsiteX3" fmla="*/ 4869864 w 5604406"/>
              <a:gd name="connsiteY3" fmla="*/ 5258191 h 6056376"/>
              <a:gd name="connsiteX4" fmla="*/ 4869864 w 5604406"/>
              <a:gd name="connsiteY4" fmla="*/ 5377706 h 6056376"/>
              <a:gd name="connsiteX5" fmla="*/ 4517336 w 5604406"/>
              <a:gd name="connsiteY5" fmla="*/ 5998753 h 6056376"/>
              <a:gd name="connsiteX6" fmla="*/ 4416614 w 5604406"/>
              <a:gd name="connsiteY6" fmla="*/ 6056376 h 6056376"/>
              <a:gd name="connsiteX7" fmla="*/ 3711556 w 5604406"/>
              <a:gd name="connsiteY7" fmla="*/ 6056376 h 6056376"/>
              <a:gd name="connsiteX8" fmla="*/ 3610834 w 5604406"/>
              <a:gd name="connsiteY8" fmla="*/ 5998753 h 6056376"/>
              <a:gd name="connsiteX9" fmla="*/ 3258305 w 5604406"/>
              <a:gd name="connsiteY9" fmla="*/ 5377706 h 6056376"/>
              <a:gd name="connsiteX10" fmla="*/ 3258305 w 5604406"/>
              <a:gd name="connsiteY10" fmla="*/ 5258191 h 6056376"/>
              <a:gd name="connsiteX11" fmla="*/ 3610834 w 5604406"/>
              <a:gd name="connsiteY11" fmla="*/ 4637144 h 6056376"/>
              <a:gd name="connsiteX12" fmla="*/ 3711556 w 5604406"/>
              <a:gd name="connsiteY12" fmla="*/ 4579520 h 6056376"/>
              <a:gd name="connsiteX13" fmla="*/ 2553203 w 5604406"/>
              <a:gd name="connsiteY13" fmla="*/ 3910405 h 6056376"/>
              <a:gd name="connsiteX14" fmla="*/ 3112131 w 5604406"/>
              <a:gd name="connsiteY14" fmla="*/ 3910405 h 6056376"/>
              <a:gd name="connsiteX15" fmla="*/ 3138445 w 5604406"/>
              <a:gd name="connsiteY15" fmla="*/ 3913900 h 6056376"/>
              <a:gd name="connsiteX16" fmla="*/ 3156542 w 5604406"/>
              <a:gd name="connsiteY16" fmla="*/ 3921488 h 6056376"/>
              <a:gd name="connsiteX17" fmla="*/ 3145482 w 5604406"/>
              <a:gd name="connsiteY17" fmla="*/ 3940617 h 6056376"/>
              <a:gd name="connsiteX18" fmla="*/ 2753633 w 5604406"/>
              <a:gd name="connsiteY18" fmla="*/ 4618329 h 6056376"/>
              <a:gd name="connsiteX19" fmla="*/ 2520178 w 5604406"/>
              <a:gd name="connsiteY19" fmla="*/ 4754008 h 6056376"/>
              <a:gd name="connsiteX20" fmla="*/ 2332522 w 5604406"/>
              <a:gd name="connsiteY20" fmla="*/ 4754008 h 6056376"/>
              <a:gd name="connsiteX21" fmla="*/ 2310631 w 5604406"/>
              <a:gd name="connsiteY21" fmla="*/ 4754008 h 6056376"/>
              <a:gd name="connsiteX22" fmla="*/ 2289741 w 5604406"/>
              <a:gd name="connsiteY22" fmla="*/ 4718037 h 6056376"/>
              <a:gd name="connsiteX23" fmla="*/ 2187424 w 5604406"/>
              <a:gd name="connsiteY23" fmla="*/ 4541838 h 6056376"/>
              <a:gd name="connsiteX24" fmla="*/ 2187424 w 5604406"/>
              <a:gd name="connsiteY24" fmla="*/ 4443215 h 6056376"/>
              <a:gd name="connsiteX25" fmla="*/ 2467493 w 5604406"/>
              <a:gd name="connsiteY25" fmla="*/ 3960919 h 6056376"/>
              <a:gd name="connsiteX26" fmla="*/ 2553203 w 5604406"/>
              <a:gd name="connsiteY26" fmla="*/ 3910405 h 6056376"/>
              <a:gd name="connsiteX27" fmla="*/ 1018933 w 5604406"/>
              <a:gd name="connsiteY27" fmla="*/ 1626925 h 6056376"/>
              <a:gd name="connsiteX28" fmla="*/ 2520178 w 5604406"/>
              <a:gd name="connsiteY28" fmla="*/ 1626925 h 6056376"/>
              <a:gd name="connsiteX29" fmla="*/ 2753633 w 5604406"/>
              <a:gd name="connsiteY29" fmla="*/ 1762604 h 6056376"/>
              <a:gd name="connsiteX30" fmla="*/ 3502634 w 5604406"/>
              <a:gd name="connsiteY30" fmla="*/ 3058018 h 6056376"/>
              <a:gd name="connsiteX31" fmla="*/ 3502634 w 5604406"/>
              <a:gd name="connsiteY31" fmla="*/ 3322916 h 6056376"/>
              <a:gd name="connsiteX32" fmla="*/ 3224525 w 5604406"/>
              <a:gd name="connsiteY32" fmla="*/ 3803912 h 6056376"/>
              <a:gd name="connsiteX33" fmla="*/ 3201087 w 5604406"/>
              <a:gd name="connsiteY33" fmla="*/ 3844448 h 6056376"/>
              <a:gd name="connsiteX34" fmla="*/ 3201911 w 5604406"/>
              <a:gd name="connsiteY34" fmla="*/ 3844794 h 6056376"/>
              <a:gd name="connsiteX35" fmla="*/ 3243274 w 5604406"/>
              <a:gd name="connsiteY35" fmla="*/ 3886511 h 6056376"/>
              <a:gd name="connsiteX36" fmla="*/ 3557827 w 5604406"/>
              <a:gd name="connsiteY36" fmla="*/ 4430538 h 6056376"/>
              <a:gd name="connsiteX37" fmla="*/ 3557827 w 5604406"/>
              <a:gd name="connsiteY37" fmla="*/ 4541785 h 6056376"/>
              <a:gd name="connsiteX38" fmla="*/ 3243274 w 5604406"/>
              <a:gd name="connsiteY38" fmla="*/ 5085811 h 6056376"/>
              <a:gd name="connsiteX39" fmla="*/ 3145230 w 5604406"/>
              <a:gd name="connsiteY39" fmla="*/ 5142791 h 6056376"/>
              <a:gd name="connsiteX40" fmla="*/ 2514762 w 5604406"/>
              <a:gd name="connsiteY40" fmla="*/ 5142791 h 6056376"/>
              <a:gd name="connsiteX41" fmla="*/ 2418081 w 5604406"/>
              <a:gd name="connsiteY41" fmla="*/ 5085811 h 6056376"/>
              <a:gd name="connsiteX42" fmla="*/ 2248632 w 5604406"/>
              <a:gd name="connsiteY42" fmla="*/ 4794008 h 6056376"/>
              <a:gd name="connsiteX43" fmla="*/ 2229490 w 5604406"/>
              <a:gd name="connsiteY43" fmla="*/ 4761043 h 6056376"/>
              <a:gd name="connsiteX44" fmla="*/ 2244552 w 5604406"/>
              <a:gd name="connsiteY44" fmla="*/ 4761043 h 6056376"/>
              <a:gd name="connsiteX45" fmla="*/ 2315742 w 5604406"/>
              <a:gd name="connsiteY45" fmla="*/ 4761043 h 6056376"/>
              <a:gd name="connsiteX46" fmla="*/ 2346667 w 5604406"/>
              <a:gd name="connsiteY46" fmla="*/ 4814300 h 6056376"/>
              <a:gd name="connsiteX47" fmla="*/ 2464821 w 5604406"/>
              <a:gd name="connsiteY47" fmla="*/ 5017769 h 6056376"/>
              <a:gd name="connsiteX48" fmla="*/ 2550532 w 5604406"/>
              <a:gd name="connsiteY48" fmla="*/ 5068284 h 6056376"/>
              <a:gd name="connsiteX49" fmla="*/ 3109461 w 5604406"/>
              <a:gd name="connsiteY49" fmla="*/ 5068284 h 6056376"/>
              <a:gd name="connsiteX50" fmla="*/ 3196378 w 5604406"/>
              <a:gd name="connsiteY50" fmla="*/ 5017769 h 6056376"/>
              <a:gd name="connsiteX51" fmla="*/ 3475239 w 5604406"/>
              <a:gd name="connsiteY51" fmla="*/ 4535474 h 6056376"/>
              <a:gd name="connsiteX52" fmla="*/ 3475239 w 5604406"/>
              <a:gd name="connsiteY52" fmla="*/ 4436849 h 6056376"/>
              <a:gd name="connsiteX53" fmla="*/ 3196378 w 5604406"/>
              <a:gd name="connsiteY53" fmla="*/ 3954554 h 6056376"/>
              <a:gd name="connsiteX54" fmla="*/ 3159710 w 5604406"/>
              <a:gd name="connsiteY54" fmla="*/ 3917570 h 6056376"/>
              <a:gd name="connsiteX55" fmla="*/ 3155467 w 5604406"/>
              <a:gd name="connsiteY55" fmla="*/ 3915792 h 6056376"/>
              <a:gd name="connsiteX56" fmla="*/ 3178213 w 5604406"/>
              <a:gd name="connsiteY56" fmla="*/ 3876454 h 6056376"/>
              <a:gd name="connsiteX57" fmla="*/ 3195128 w 5604406"/>
              <a:gd name="connsiteY57" fmla="*/ 3847197 h 6056376"/>
              <a:gd name="connsiteX58" fmla="*/ 3177583 w 5604406"/>
              <a:gd name="connsiteY58" fmla="*/ 3839840 h 6056376"/>
              <a:gd name="connsiteX59" fmla="*/ 3147902 w 5604406"/>
              <a:gd name="connsiteY59" fmla="*/ 3835897 h 6056376"/>
              <a:gd name="connsiteX60" fmla="*/ 2517433 w 5604406"/>
              <a:gd name="connsiteY60" fmla="*/ 3835897 h 6056376"/>
              <a:gd name="connsiteX61" fmla="*/ 2420753 w 5604406"/>
              <a:gd name="connsiteY61" fmla="*/ 3892877 h 6056376"/>
              <a:gd name="connsiteX62" fmla="*/ 2104838 w 5604406"/>
              <a:gd name="connsiteY62" fmla="*/ 4436903 h 6056376"/>
              <a:gd name="connsiteX63" fmla="*/ 2104838 w 5604406"/>
              <a:gd name="connsiteY63" fmla="*/ 4548151 h 6056376"/>
              <a:gd name="connsiteX64" fmla="*/ 2209114 w 5604406"/>
              <a:gd name="connsiteY64" fmla="*/ 4727721 h 6056376"/>
              <a:gd name="connsiteX65" fmla="*/ 2224379 w 5604406"/>
              <a:gd name="connsiteY65" fmla="*/ 4754008 h 6056376"/>
              <a:gd name="connsiteX66" fmla="*/ 2153664 w 5604406"/>
              <a:gd name="connsiteY66" fmla="*/ 4754008 h 6056376"/>
              <a:gd name="connsiteX67" fmla="*/ 1018933 w 5604406"/>
              <a:gd name="connsiteY67" fmla="*/ 4754008 h 6056376"/>
              <a:gd name="connsiteX68" fmla="*/ 788721 w 5604406"/>
              <a:gd name="connsiteY68" fmla="*/ 4618329 h 6056376"/>
              <a:gd name="connsiteX69" fmla="*/ 36479 w 5604406"/>
              <a:gd name="connsiteY69" fmla="*/ 3322916 h 6056376"/>
              <a:gd name="connsiteX70" fmla="*/ 36479 w 5604406"/>
              <a:gd name="connsiteY70" fmla="*/ 3058018 h 6056376"/>
              <a:gd name="connsiteX71" fmla="*/ 788721 w 5604406"/>
              <a:gd name="connsiteY71" fmla="*/ 1762604 h 6056376"/>
              <a:gd name="connsiteX72" fmla="*/ 1018933 w 5604406"/>
              <a:gd name="connsiteY72" fmla="*/ 1626925 h 6056376"/>
              <a:gd name="connsiteX73" fmla="*/ 3636615 w 5604406"/>
              <a:gd name="connsiteY73" fmla="*/ 339380 h 6056376"/>
              <a:gd name="connsiteX74" fmla="*/ 4821523 w 5604406"/>
              <a:gd name="connsiteY74" fmla="*/ 339380 h 6056376"/>
              <a:gd name="connsiteX75" fmla="*/ 4990794 w 5604406"/>
              <a:gd name="connsiteY75" fmla="*/ 436221 h 6056376"/>
              <a:gd name="connsiteX76" fmla="*/ 5583247 w 5604406"/>
              <a:gd name="connsiteY76" fmla="*/ 1479943 h 6056376"/>
              <a:gd name="connsiteX77" fmla="*/ 5583247 w 5604406"/>
              <a:gd name="connsiteY77" fmla="*/ 1680798 h 6056376"/>
              <a:gd name="connsiteX78" fmla="*/ 4990794 w 5604406"/>
              <a:gd name="connsiteY78" fmla="*/ 2724519 h 6056376"/>
              <a:gd name="connsiteX79" fmla="*/ 4821523 w 5604406"/>
              <a:gd name="connsiteY79" fmla="*/ 2821359 h 6056376"/>
              <a:gd name="connsiteX80" fmla="*/ 3636615 w 5604406"/>
              <a:gd name="connsiteY80" fmla="*/ 2821359 h 6056376"/>
              <a:gd name="connsiteX81" fmla="*/ 3467344 w 5604406"/>
              <a:gd name="connsiteY81" fmla="*/ 2724519 h 6056376"/>
              <a:gd name="connsiteX82" fmla="*/ 2874890 w 5604406"/>
              <a:gd name="connsiteY82" fmla="*/ 1680798 h 6056376"/>
              <a:gd name="connsiteX83" fmla="*/ 2874890 w 5604406"/>
              <a:gd name="connsiteY83" fmla="*/ 1479943 h 6056376"/>
              <a:gd name="connsiteX84" fmla="*/ 3467344 w 5604406"/>
              <a:gd name="connsiteY84" fmla="*/ 436221 h 6056376"/>
              <a:gd name="connsiteX85" fmla="*/ 3636615 w 5604406"/>
              <a:gd name="connsiteY85" fmla="*/ 339380 h 6056376"/>
              <a:gd name="connsiteX86" fmla="*/ 1941244 w 5604406"/>
              <a:gd name="connsiteY86" fmla="*/ 0 h 6056376"/>
              <a:gd name="connsiteX87" fmla="*/ 2646302 w 5604406"/>
              <a:gd name="connsiteY87" fmla="*/ 0 h 6056376"/>
              <a:gd name="connsiteX88" fmla="*/ 2747024 w 5604406"/>
              <a:gd name="connsiteY88" fmla="*/ 57624 h 6056376"/>
              <a:gd name="connsiteX89" fmla="*/ 3099552 w 5604406"/>
              <a:gd name="connsiteY89" fmla="*/ 678671 h 6056376"/>
              <a:gd name="connsiteX90" fmla="*/ 3099552 w 5604406"/>
              <a:gd name="connsiteY90" fmla="*/ 798186 h 6056376"/>
              <a:gd name="connsiteX91" fmla="*/ 2747024 w 5604406"/>
              <a:gd name="connsiteY91" fmla="*/ 1419233 h 6056376"/>
              <a:gd name="connsiteX92" fmla="*/ 2646302 w 5604406"/>
              <a:gd name="connsiteY92" fmla="*/ 1476856 h 6056376"/>
              <a:gd name="connsiteX93" fmla="*/ 1941244 w 5604406"/>
              <a:gd name="connsiteY93" fmla="*/ 1476856 h 6056376"/>
              <a:gd name="connsiteX94" fmla="*/ 1840522 w 5604406"/>
              <a:gd name="connsiteY94" fmla="*/ 1419233 h 6056376"/>
              <a:gd name="connsiteX95" fmla="*/ 1487993 w 5604406"/>
              <a:gd name="connsiteY95" fmla="*/ 798186 h 6056376"/>
              <a:gd name="connsiteX96" fmla="*/ 1487993 w 5604406"/>
              <a:gd name="connsiteY96" fmla="*/ 678671 h 6056376"/>
              <a:gd name="connsiteX97" fmla="*/ 1840522 w 5604406"/>
              <a:gd name="connsiteY97" fmla="*/ 57624 h 6056376"/>
              <a:gd name="connsiteX98" fmla="*/ 1941244 w 5604406"/>
              <a:gd name="connsiteY98" fmla="*/ 0 h 605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604406" h="6056376">
                <a:moveTo>
                  <a:pt x="3711556" y="4579520"/>
                </a:moveTo>
                <a:cubicBezTo>
                  <a:pt x="4416614" y="4579520"/>
                  <a:pt x="4416614" y="4579520"/>
                  <a:pt x="4416614" y="4579520"/>
                </a:cubicBezTo>
                <a:cubicBezTo>
                  <a:pt x="4452286" y="4579520"/>
                  <a:pt x="4498451" y="4605130"/>
                  <a:pt x="4517336" y="4637144"/>
                </a:cubicBezTo>
                <a:cubicBezTo>
                  <a:pt x="4869864" y="5258191"/>
                  <a:pt x="4869864" y="5258191"/>
                  <a:pt x="4869864" y="5258191"/>
                </a:cubicBezTo>
                <a:cubicBezTo>
                  <a:pt x="4886652" y="5292338"/>
                  <a:pt x="4886652" y="5343558"/>
                  <a:pt x="4869864" y="5377706"/>
                </a:cubicBezTo>
                <a:cubicBezTo>
                  <a:pt x="4517336" y="5998753"/>
                  <a:pt x="4517336" y="5998753"/>
                  <a:pt x="4517336" y="5998753"/>
                </a:cubicBezTo>
                <a:cubicBezTo>
                  <a:pt x="4498451" y="6030767"/>
                  <a:pt x="4452286" y="6056376"/>
                  <a:pt x="4416614" y="6056376"/>
                </a:cubicBezTo>
                <a:lnTo>
                  <a:pt x="3711556" y="6056376"/>
                </a:lnTo>
                <a:cubicBezTo>
                  <a:pt x="3673785" y="6056376"/>
                  <a:pt x="3627621" y="6030767"/>
                  <a:pt x="3610834" y="5998753"/>
                </a:cubicBezTo>
                <a:cubicBezTo>
                  <a:pt x="3258305" y="5377706"/>
                  <a:pt x="3258305" y="5377706"/>
                  <a:pt x="3258305" y="5377706"/>
                </a:cubicBezTo>
                <a:cubicBezTo>
                  <a:pt x="3239419" y="5343558"/>
                  <a:pt x="3239419" y="5292338"/>
                  <a:pt x="3258305" y="5258191"/>
                </a:cubicBezTo>
                <a:cubicBezTo>
                  <a:pt x="3610834" y="4637144"/>
                  <a:pt x="3610834" y="4637144"/>
                  <a:pt x="3610834" y="4637144"/>
                </a:cubicBezTo>
                <a:cubicBezTo>
                  <a:pt x="3627621" y="4605130"/>
                  <a:pt x="3673785" y="4579520"/>
                  <a:pt x="3711556" y="4579520"/>
                </a:cubicBezTo>
                <a:close/>
                <a:moveTo>
                  <a:pt x="2553203" y="3910405"/>
                </a:moveTo>
                <a:cubicBezTo>
                  <a:pt x="2553203" y="3910405"/>
                  <a:pt x="2553203" y="3910405"/>
                  <a:pt x="3112131" y="3910405"/>
                </a:cubicBezTo>
                <a:cubicBezTo>
                  <a:pt x="3121185" y="3910405"/>
                  <a:pt x="3130014" y="3911607"/>
                  <a:pt x="3138445" y="3913900"/>
                </a:cubicBezTo>
                <a:lnTo>
                  <a:pt x="3156542" y="3921488"/>
                </a:lnTo>
                <a:lnTo>
                  <a:pt x="3145482" y="3940617"/>
                </a:lnTo>
                <a:cubicBezTo>
                  <a:pt x="3045480" y="4113572"/>
                  <a:pt x="2917477" y="4334957"/>
                  <a:pt x="2753633" y="4618329"/>
                </a:cubicBezTo>
                <a:cubicBezTo>
                  <a:pt x="2704998" y="4702320"/>
                  <a:pt x="2617451" y="4754008"/>
                  <a:pt x="2520178" y="4754008"/>
                </a:cubicBezTo>
                <a:cubicBezTo>
                  <a:pt x="2520178" y="4754008"/>
                  <a:pt x="2520178" y="4754008"/>
                  <a:pt x="2332522" y="4754008"/>
                </a:cubicBezTo>
                <a:lnTo>
                  <a:pt x="2310631" y="4754008"/>
                </a:lnTo>
                <a:lnTo>
                  <a:pt x="2289741" y="4718037"/>
                </a:lnTo>
                <a:cubicBezTo>
                  <a:pt x="2260654" y="4667947"/>
                  <a:pt x="2226809" y="4609662"/>
                  <a:pt x="2187424" y="4541838"/>
                </a:cubicBezTo>
                <a:cubicBezTo>
                  <a:pt x="2169318" y="4511770"/>
                  <a:pt x="2169318" y="4473284"/>
                  <a:pt x="2187424" y="4443215"/>
                </a:cubicBezTo>
                <a:cubicBezTo>
                  <a:pt x="2187424" y="4443215"/>
                  <a:pt x="2187424" y="4443215"/>
                  <a:pt x="2467493" y="3960919"/>
                </a:cubicBezTo>
                <a:cubicBezTo>
                  <a:pt x="2484394" y="3929649"/>
                  <a:pt x="2518194" y="3910405"/>
                  <a:pt x="2553203" y="3910405"/>
                </a:cubicBezTo>
                <a:close/>
                <a:moveTo>
                  <a:pt x="1018933" y="1626925"/>
                </a:moveTo>
                <a:cubicBezTo>
                  <a:pt x="1018933" y="1626925"/>
                  <a:pt x="1018933" y="1626925"/>
                  <a:pt x="2520178" y="1626925"/>
                </a:cubicBezTo>
                <a:cubicBezTo>
                  <a:pt x="2617451" y="1626925"/>
                  <a:pt x="2704998" y="1678612"/>
                  <a:pt x="2753633" y="1762604"/>
                </a:cubicBezTo>
                <a:cubicBezTo>
                  <a:pt x="2753633" y="1762604"/>
                  <a:pt x="2753633" y="1762604"/>
                  <a:pt x="3502634" y="3058018"/>
                </a:cubicBezTo>
                <a:cubicBezTo>
                  <a:pt x="3551271" y="3138780"/>
                  <a:pt x="3551271" y="3242154"/>
                  <a:pt x="3502634" y="3322916"/>
                </a:cubicBezTo>
                <a:cubicBezTo>
                  <a:pt x="3502634" y="3322916"/>
                  <a:pt x="3502634" y="3322916"/>
                  <a:pt x="3224525" y="3803912"/>
                </a:cubicBezTo>
                <a:lnTo>
                  <a:pt x="3201087" y="3844448"/>
                </a:lnTo>
                <a:lnTo>
                  <a:pt x="3201911" y="3844794"/>
                </a:lnTo>
                <a:cubicBezTo>
                  <a:pt x="3218763" y="3854630"/>
                  <a:pt x="3233060" y="3868874"/>
                  <a:pt x="3243274" y="3886511"/>
                </a:cubicBezTo>
                <a:cubicBezTo>
                  <a:pt x="3243274" y="3886511"/>
                  <a:pt x="3243274" y="3886511"/>
                  <a:pt x="3557827" y="4430538"/>
                </a:cubicBezTo>
                <a:cubicBezTo>
                  <a:pt x="3578253" y="4464454"/>
                  <a:pt x="3578253" y="4507867"/>
                  <a:pt x="3557827" y="4541785"/>
                </a:cubicBezTo>
                <a:cubicBezTo>
                  <a:pt x="3557827" y="4541785"/>
                  <a:pt x="3557827" y="4541785"/>
                  <a:pt x="3243274" y="5085811"/>
                </a:cubicBezTo>
                <a:cubicBezTo>
                  <a:pt x="3222848" y="5121083"/>
                  <a:pt x="3186082" y="5142791"/>
                  <a:pt x="3145230" y="5142791"/>
                </a:cubicBezTo>
                <a:cubicBezTo>
                  <a:pt x="3145230" y="5142791"/>
                  <a:pt x="3145230" y="5142791"/>
                  <a:pt x="2514762" y="5142791"/>
                </a:cubicBezTo>
                <a:cubicBezTo>
                  <a:pt x="2475272" y="5142791"/>
                  <a:pt x="2437146" y="5121083"/>
                  <a:pt x="2418081" y="5085811"/>
                </a:cubicBezTo>
                <a:cubicBezTo>
                  <a:pt x="2418081" y="5085811"/>
                  <a:pt x="2418081" y="5085811"/>
                  <a:pt x="2248632" y="4794008"/>
                </a:cubicBezTo>
                <a:lnTo>
                  <a:pt x="2229490" y="4761043"/>
                </a:lnTo>
                <a:lnTo>
                  <a:pt x="2244552" y="4761043"/>
                </a:lnTo>
                <a:lnTo>
                  <a:pt x="2315742" y="4761043"/>
                </a:lnTo>
                <a:lnTo>
                  <a:pt x="2346667" y="4814300"/>
                </a:lnTo>
                <a:cubicBezTo>
                  <a:pt x="2464821" y="5017769"/>
                  <a:pt x="2464821" y="5017769"/>
                  <a:pt x="2464821" y="5017769"/>
                </a:cubicBezTo>
                <a:cubicBezTo>
                  <a:pt x="2481722" y="5049039"/>
                  <a:pt x="2515524" y="5068284"/>
                  <a:pt x="2550532" y="5068284"/>
                </a:cubicBezTo>
                <a:cubicBezTo>
                  <a:pt x="3109461" y="5068284"/>
                  <a:pt x="3109461" y="5068284"/>
                  <a:pt x="3109461" y="5068284"/>
                </a:cubicBezTo>
                <a:cubicBezTo>
                  <a:pt x="3145676" y="5068284"/>
                  <a:pt x="3178270" y="5049039"/>
                  <a:pt x="3196378" y="5017769"/>
                </a:cubicBezTo>
                <a:cubicBezTo>
                  <a:pt x="3475239" y="4535474"/>
                  <a:pt x="3475239" y="4535474"/>
                  <a:pt x="3475239" y="4535474"/>
                </a:cubicBezTo>
                <a:cubicBezTo>
                  <a:pt x="3493347" y="4505405"/>
                  <a:pt x="3493347" y="4466917"/>
                  <a:pt x="3475239" y="4436849"/>
                </a:cubicBezTo>
                <a:cubicBezTo>
                  <a:pt x="3196378" y="3954554"/>
                  <a:pt x="3196378" y="3954554"/>
                  <a:pt x="3196378" y="3954554"/>
                </a:cubicBezTo>
                <a:cubicBezTo>
                  <a:pt x="3187324" y="3938918"/>
                  <a:pt x="3174649" y="3926289"/>
                  <a:pt x="3159710" y="3917570"/>
                </a:cubicBezTo>
                <a:lnTo>
                  <a:pt x="3155467" y="3915792"/>
                </a:lnTo>
                <a:lnTo>
                  <a:pt x="3178213" y="3876454"/>
                </a:lnTo>
                <a:lnTo>
                  <a:pt x="3195128" y="3847197"/>
                </a:lnTo>
                <a:lnTo>
                  <a:pt x="3177583" y="3839840"/>
                </a:lnTo>
                <a:cubicBezTo>
                  <a:pt x="3168072" y="3837253"/>
                  <a:pt x="3158115" y="3835897"/>
                  <a:pt x="3147902" y="3835897"/>
                </a:cubicBezTo>
                <a:cubicBezTo>
                  <a:pt x="2517433" y="3835897"/>
                  <a:pt x="2517433" y="3835897"/>
                  <a:pt x="2517433" y="3835897"/>
                </a:cubicBezTo>
                <a:cubicBezTo>
                  <a:pt x="2477944" y="3835897"/>
                  <a:pt x="2439817" y="3857604"/>
                  <a:pt x="2420753" y="3892877"/>
                </a:cubicBezTo>
                <a:cubicBezTo>
                  <a:pt x="2104838" y="4436903"/>
                  <a:pt x="2104838" y="4436903"/>
                  <a:pt x="2104838" y="4436903"/>
                </a:cubicBezTo>
                <a:cubicBezTo>
                  <a:pt x="2084412" y="4470820"/>
                  <a:pt x="2084412" y="4514233"/>
                  <a:pt x="2104838" y="4548151"/>
                </a:cubicBezTo>
                <a:cubicBezTo>
                  <a:pt x="2144327" y="4616153"/>
                  <a:pt x="2178879" y="4675656"/>
                  <a:pt x="2209114" y="4727721"/>
                </a:cubicBezTo>
                <a:lnTo>
                  <a:pt x="2224379" y="4754008"/>
                </a:lnTo>
                <a:lnTo>
                  <a:pt x="2153664" y="4754008"/>
                </a:lnTo>
                <a:cubicBezTo>
                  <a:pt x="1933755" y="4754008"/>
                  <a:pt x="1581901" y="4754008"/>
                  <a:pt x="1018933" y="4754008"/>
                </a:cubicBezTo>
                <a:cubicBezTo>
                  <a:pt x="924904" y="4754008"/>
                  <a:pt x="834115" y="4702320"/>
                  <a:pt x="788721" y="4618329"/>
                </a:cubicBezTo>
                <a:cubicBezTo>
                  <a:pt x="788721" y="4618329"/>
                  <a:pt x="788721" y="4618329"/>
                  <a:pt x="36479" y="3322916"/>
                </a:cubicBezTo>
                <a:cubicBezTo>
                  <a:pt x="-12159" y="3242154"/>
                  <a:pt x="-12159" y="3138780"/>
                  <a:pt x="36479" y="3058018"/>
                </a:cubicBezTo>
                <a:cubicBezTo>
                  <a:pt x="36479" y="3058018"/>
                  <a:pt x="36479" y="3058018"/>
                  <a:pt x="788721" y="1762604"/>
                </a:cubicBezTo>
                <a:cubicBezTo>
                  <a:pt x="834115" y="1678612"/>
                  <a:pt x="924904" y="1626925"/>
                  <a:pt x="1018933" y="1626925"/>
                </a:cubicBezTo>
                <a:close/>
                <a:moveTo>
                  <a:pt x="3636615" y="339380"/>
                </a:moveTo>
                <a:cubicBezTo>
                  <a:pt x="4821523" y="339380"/>
                  <a:pt x="4821523" y="339380"/>
                  <a:pt x="4821523" y="339380"/>
                </a:cubicBezTo>
                <a:cubicBezTo>
                  <a:pt x="4881472" y="339380"/>
                  <a:pt x="4959056" y="382420"/>
                  <a:pt x="4990794" y="436221"/>
                </a:cubicBezTo>
                <a:cubicBezTo>
                  <a:pt x="5583247" y="1479943"/>
                  <a:pt x="5583247" y="1479943"/>
                  <a:pt x="5583247" y="1479943"/>
                </a:cubicBezTo>
                <a:cubicBezTo>
                  <a:pt x="5611459" y="1537330"/>
                  <a:pt x="5611459" y="1623410"/>
                  <a:pt x="5583247" y="1680798"/>
                </a:cubicBezTo>
                <a:cubicBezTo>
                  <a:pt x="4990794" y="2724519"/>
                  <a:pt x="4990794" y="2724519"/>
                  <a:pt x="4990794" y="2724519"/>
                </a:cubicBezTo>
                <a:cubicBezTo>
                  <a:pt x="4959056" y="2778320"/>
                  <a:pt x="4881472" y="2821359"/>
                  <a:pt x="4821523" y="2821359"/>
                </a:cubicBezTo>
                <a:lnTo>
                  <a:pt x="3636615" y="2821359"/>
                </a:lnTo>
                <a:cubicBezTo>
                  <a:pt x="3573139" y="2821359"/>
                  <a:pt x="3495556" y="2778320"/>
                  <a:pt x="3467344" y="2724519"/>
                </a:cubicBezTo>
                <a:cubicBezTo>
                  <a:pt x="2874890" y="1680798"/>
                  <a:pt x="2874890" y="1680798"/>
                  <a:pt x="2874890" y="1680798"/>
                </a:cubicBezTo>
                <a:cubicBezTo>
                  <a:pt x="2843151" y="1623410"/>
                  <a:pt x="2843151" y="1537330"/>
                  <a:pt x="2874890" y="1479943"/>
                </a:cubicBezTo>
                <a:cubicBezTo>
                  <a:pt x="3467344" y="436221"/>
                  <a:pt x="3467344" y="436221"/>
                  <a:pt x="3467344" y="436221"/>
                </a:cubicBezTo>
                <a:cubicBezTo>
                  <a:pt x="3495556" y="382420"/>
                  <a:pt x="3573139" y="339380"/>
                  <a:pt x="3636615" y="339380"/>
                </a:cubicBezTo>
                <a:close/>
                <a:moveTo>
                  <a:pt x="1941244" y="0"/>
                </a:moveTo>
                <a:cubicBezTo>
                  <a:pt x="2646302" y="0"/>
                  <a:pt x="2646302" y="0"/>
                  <a:pt x="2646302" y="0"/>
                </a:cubicBezTo>
                <a:cubicBezTo>
                  <a:pt x="2681974" y="0"/>
                  <a:pt x="2728139" y="25610"/>
                  <a:pt x="2747024" y="57624"/>
                </a:cubicBezTo>
                <a:cubicBezTo>
                  <a:pt x="3099552" y="678671"/>
                  <a:pt x="3099552" y="678671"/>
                  <a:pt x="3099552" y="678671"/>
                </a:cubicBezTo>
                <a:cubicBezTo>
                  <a:pt x="3116340" y="712818"/>
                  <a:pt x="3116340" y="764038"/>
                  <a:pt x="3099552" y="798186"/>
                </a:cubicBezTo>
                <a:cubicBezTo>
                  <a:pt x="2747024" y="1419233"/>
                  <a:pt x="2747024" y="1419233"/>
                  <a:pt x="2747024" y="1419233"/>
                </a:cubicBezTo>
                <a:cubicBezTo>
                  <a:pt x="2728139" y="1451247"/>
                  <a:pt x="2681974" y="1476856"/>
                  <a:pt x="2646302" y="1476856"/>
                </a:cubicBezTo>
                <a:lnTo>
                  <a:pt x="1941244" y="1476856"/>
                </a:lnTo>
                <a:cubicBezTo>
                  <a:pt x="1903473" y="1476856"/>
                  <a:pt x="1857309" y="1451247"/>
                  <a:pt x="1840522" y="1419233"/>
                </a:cubicBezTo>
                <a:cubicBezTo>
                  <a:pt x="1487993" y="798186"/>
                  <a:pt x="1487993" y="798186"/>
                  <a:pt x="1487993" y="798186"/>
                </a:cubicBezTo>
                <a:cubicBezTo>
                  <a:pt x="1469108" y="764038"/>
                  <a:pt x="1469108" y="712818"/>
                  <a:pt x="1487993" y="678671"/>
                </a:cubicBezTo>
                <a:cubicBezTo>
                  <a:pt x="1840522" y="57624"/>
                  <a:pt x="1840522" y="57624"/>
                  <a:pt x="1840522" y="57624"/>
                </a:cubicBezTo>
                <a:cubicBezTo>
                  <a:pt x="1857309" y="25610"/>
                  <a:pt x="1903473" y="0"/>
                  <a:pt x="194124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Teleforge | The Leader in South African Omni Channel Solutions">
            <a:extLst>
              <a:ext uri="{FF2B5EF4-FFF2-40B4-BE49-F238E27FC236}">
                <a16:creationId xmlns:a16="http://schemas.microsoft.com/office/drawing/2014/main" id="{580720B5-959A-4391-AF10-A238A9F84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87" y="1164244"/>
            <a:ext cx="19526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55A2E-A2D6-4049-B451-FBE4948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49" y="3209648"/>
            <a:ext cx="1660897" cy="731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52BBA-39C4-43A4-8DB6-09A79FA9A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098" y="991753"/>
            <a:ext cx="1114633" cy="23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E0644-ED64-4F70-B05F-D68E4B1E2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075" y="4762540"/>
            <a:ext cx="1017312" cy="322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912E2E-14FC-4F3E-A216-5007434FE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661" y="5553410"/>
            <a:ext cx="1379262" cy="3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B874-C053-4D0C-94AF-5BF27E48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Call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2BF41-ECA5-43E4-90EC-593795DC874F}"/>
              </a:ext>
            </a:extLst>
          </p:cNvPr>
          <p:cNvSpPr txBox="1"/>
          <p:nvPr/>
        </p:nvSpPr>
        <p:spPr>
          <a:xfrm>
            <a:off x="2618963" y="2142997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Packet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5A569-737E-4EA9-95FE-E1260A3DC19F}"/>
              </a:ext>
            </a:extLst>
          </p:cNvPr>
          <p:cNvSpPr txBox="1"/>
          <p:nvPr/>
        </p:nvSpPr>
        <p:spPr>
          <a:xfrm>
            <a:off x="899910" y="4003642"/>
            <a:ext cx="2931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User experience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2143B-D6F3-4A33-92F1-B1DB82BCDDF7}"/>
              </a:ext>
            </a:extLst>
          </p:cNvPr>
          <p:cNvSpPr txBox="1"/>
          <p:nvPr/>
        </p:nvSpPr>
        <p:spPr>
          <a:xfrm>
            <a:off x="7462632" y="2033512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Jitter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D83A7-A90A-4FC4-83DA-0D6D0F9D1F2E}"/>
              </a:ext>
            </a:extLst>
          </p:cNvPr>
          <p:cNvSpPr txBox="1"/>
          <p:nvPr/>
        </p:nvSpPr>
        <p:spPr>
          <a:xfrm>
            <a:off x="8408932" y="393150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VoIP Codec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E12AB3-BE04-4568-876A-679360C42F2D}"/>
              </a:ext>
            </a:extLst>
          </p:cNvPr>
          <p:cNvSpPr/>
          <p:nvPr/>
        </p:nvSpPr>
        <p:spPr>
          <a:xfrm>
            <a:off x="1764317" y="5612620"/>
            <a:ext cx="8315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About Audio Features?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808B3-72BE-4524-A3BA-A70CD161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008" y="2947486"/>
            <a:ext cx="3965713" cy="2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4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2A5BE-3B8A-49DC-9E95-23120E48A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6645" r="11118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F25D3-36FC-47F5-8C68-E496784D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Data Information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3E4C00-5BC8-4959-A20E-157217BA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opinion scores from 24 different listeners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84 audio files with two male and two female speakers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five types of commonly seen degradations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46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01B4-3BEB-4384-A535-044E43C6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Wrangling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49A4D-2FB7-4363-B3DC-93A6E5AE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8" y="1864083"/>
            <a:ext cx="4479855" cy="2633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EA77-965C-49E8-9839-E5C68D0B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30" y="4852584"/>
            <a:ext cx="8577470" cy="16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C829A-744E-4BC9-8CB3-9B65F868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Data Exploration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DF4A87-3337-440B-BA61-ECA03CEBE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794" y="2957665"/>
            <a:ext cx="4921140" cy="3346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5555E5-C8DA-449E-A593-16DF9866A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00" y="2957665"/>
            <a:ext cx="5148270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51E2C-BD8D-4EB6-832B-0A9A2E47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Data Exploration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8330F-9BA9-4091-96CD-C310042F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294553"/>
            <a:ext cx="5614416" cy="230191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86CC6-68E7-4BA4-9FFC-C0EFA9AE4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371751"/>
            <a:ext cx="5614416" cy="21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243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charter</vt:lpstr>
      <vt:lpstr>Comic Sans MS</vt:lpstr>
      <vt:lpstr>Roboto</vt:lpstr>
      <vt:lpstr>sohne</vt:lpstr>
      <vt:lpstr>Times New Roman</vt:lpstr>
      <vt:lpstr>Office Theme</vt:lpstr>
      <vt:lpstr>Assessing VOIP Quality  Deep Learning Approach Allen Ansari</vt:lpstr>
      <vt:lpstr>Outline</vt:lpstr>
      <vt:lpstr>The Problem</vt:lpstr>
      <vt:lpstr>Who might care?</vt:lpstr>
      <vt:lpstr>Factors affecting Call Quality</vt:lpstr>
      <vt:lpstr>Data Information</vt:lpstr>
      <vt:lpstr>Data Wrangling</vt:lpstr>
      <vt:lpstr>Data Exploration</vt:lpstr>
      <vt:lpstr>Data Exploration</vt:lpstr>
      <vt:lpstr>Feature Extraction</vt:lpstr>
      <vt:lpstr>Modeling</vt:lpstr>
      <vt:lpstr>Model</vt:lpstr>
      <vt:lpstr>Model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Approach for House Price Estimation Allen Ansari</dc:title>
  <dc:creator>Allen Ansari</dc:creator>
  <cp:lastModifiedBy>Allen Ansari</cp:lastModifiedBy>
  <cp:revision>9</cp:revision>
  <dcterms:created xsi:type="dcterms:W3CDTF">2021-01-31T18:14:32Z</dcterms:created>
  <dcterms:modified xsi:type="dcterms:W3CDTF">2021-03-24T22:51:32Z</dcterms:modified>
</cp:coreProperties>
</file>